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9" r:id="rId4"/>
    <p:sldId id="258" r:id="rId5"/>
    <p:sldId id="272" r:id="rId6"/>
    <p:sldId id="260" r:id="rId7"/>
    <p:sldId id="270" r:id="rId8"/>
    <p:sldId id="277" r:id="rId9"/>
    <p:sldId id="276" r:id="rId10"/>
    <p:sldId id="278" r:id="rId11"/>
    <p:sldId id="279" r:id="rId12"/>
    <p:sldId id="261" r:id="rId13"/>
    <p:sldId id="262" r:id="rId14"/>
    <p:sldId id="263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3314" autoAdjust="0"/>
  </p:normalViewPr>
  <p:slideViewPr>
    <p:cSldViewPr snapToGrid="0">
      <p:cViewPr varScale="1">
        <p:scale>
          <a:sx n="70" d="100"/>
          <a:sy n="70" d="100"/>
        </p:scale>
        <p:origin x="21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1FC710-0F2E-44C1-AB8E-14CD6404A2B4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BBB69-4572-45DB-B2A5-EEA188F2D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9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Добрый день, уважаемая комиссия, меня зовут Артемий Фёдоров.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 представляю свою выпускную квалификационную работу на тему «Создание больших реалистичных природных ландшафтов и анимации персонажей на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 Engine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4».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8161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была разработана боевая система, позволяющая персонажу выбирать цели и атаковать их оружием в произвольном направлении, выбираемым курсором мыши. </a:t>
            </a:r>
          </a:p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 создан ряд анимаций: стойки, парирования и атаки, проводимые с четырех основных направлений (снизу, сверху, справа, слева).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Исходя из положения курсора мыши пользователя вычисляется угол, под которым должно находится оружие.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2750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Далее, с помощью этого угла рассчитываются веса для каждого из четырех направлений. </a:t>
            </a:r>
            <a:endParaRPr lang="en-US" dirty="0"/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На слайде представлены линейные весовые функции для четырех направлений для углов от –</a:t>
            </a:r>
            <a:r>
              <a:rPr lang="en-US" dirty="0"/>
              <a:t>Pi</a:t>
            </a:r>
            <a:r>
              <a:rPr lang="ru-RU" dirty="0"/>
              <a:t> до </a:t>
            </a:r>
            <a:r>
              <a:rPr lang="en-US" dirty="0"/>
              <a:t>Pi.</a:t>
            </a:r>
            <a:endParaRPr lang="ru-RU" dirty="0"/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По найденным весовым функциям происходит</a:t>
            </a:r>
            <a:r>
              <a:rPr lang="en-US" dirty="0"/>
              <a:t> Blending</a:t>
            </a:r>
            <a:r>
              <a:rPr lang="ru-RU" dirty="0"/>
              <a:t> </a:t>
            </a:r>
            <a:r>
              <a:rPr lang="ru-RU" i="1" dirty="0"/>
              <a:t>(смешение? Интерполяция?) </a:t>
            </a:r>
            <a:r>
              <a:rPr lang="ru-RU" i="0" dirty="0"/>
              <a:t>в итоговое положение оружие.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9222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 можно получать атаки и </a:t>
            </a:r>
            <a:r>
              <a:rPr lang="ru-R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парирования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</a:t>
            </a:r>
            <a:r>
              <a:rPr lang="ru-R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абсолютно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любого направления, что продемонстрировано на слайде.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Стоит отметить, что такой боевой системы, позволяющей выбирать любое направление атаки, на рынке не было найдено.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6828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None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целью демонстрации созданной боевой системы был также разработан искусственный интеллект для неигрового персонажа - врага. </a:t>
            </a:r>
          </a:p>
          <a:p>
            <a:pPr marL="0" lvl="0" indent="0" algn="l"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None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Враг проследует игрока, атакует его в случайном направлении и производит попытки блокировать атаки.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Искусственный интеллект был разработан с помощью технологии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behavior trees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(древо поведения) предоставляемой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pPr marL="0" lvl="0" indent="0" algn="l"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None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позволяющей программировать поведение неигровых персонажей с помощью условной блок-схемы.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139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Разработанный игровой персонаж и персонаж-враг были помещены в созданный природный ландшафт.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447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В результате работы выполнены следующие задачи:</a:t>
            </a:r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изучен полный цикл создания природных ландшафтов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Разработан массивный природный ландшафт в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UE4;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Разработан анимированной игровой персонаж.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Разработана оригинальная боевую систему, демонстрирующая технологии анимации</a:t>
            </a:r>
            <a:endParaRPr lang="en-US" dirty="0"/>
          </a:p>
          <a:p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Спасибо за внимание, Буду рад ответить на ваши вопросы.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01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Цель работы: </a:t>
            </a:r>
            <a:r>
              <a:rPr lang="ru-RU" sz="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большой реалистичный природный ландшафт и создать анимированного персонажа с использованием трёхмерного движка </a:t>
            </a:r>
            <a:r>
              <a:rPr lang="en-US" sz="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4</a:t>
            </a:r>
            <a:endParaRPr lang="ru-RU" sz="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457200" lvl="1" indent="0">
              <a:buNone/>
            </a:pPr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Задачи: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изучить полный цикл создания природных ландшафтов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массивный природный ландшафт в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UE4;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анимированного игрового персонажа.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боевую систему, демонстрирующую технологии анимации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23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Сегодня российская индустрия видеоигр стремительно развивается.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последние три года ИРИ (Институт Развития Интернета) выделил более 1 млрд рублей на различные отечественные проекты.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Актуальность работы заключается в том, что рассматриваемые технологии являются неотъемлемой частью создания современных видеоигр.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Подавляющее большинство современных высокобюджетных проектов используют технологии открытого мира и анимации персонажей, как продукты зарубежных студий,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 и российского производства такие как Смута 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Atomic Heart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74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LOD/Level Of Detail </a:t>
            </a:r>
            <a:r>
              <a:rPr lang="ru-RU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– уровень детализации 3д модели. Одна модель может содержать </a:t>
            </a:r>
            <a:r>
              <a: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LOD-</a:t>
            </a:r>
            <a:r>
              <a:rPr lang="ru-RU" sz="1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ов</a:t>
            </a:r>
            <a:r>
              <a:rPr lang="ru-RU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отличающихся по визуальному </a:t>
            </a:r>
          </a:p>
          <a:p>
            <a:r>
              <a:rPr lang="ru-RU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Боевая система – совокупность игровых механик и правил, позволяющих происходить боям между персонажами или игроками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471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Создание природного ландшафта проводилось от общего к частному.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Сперва с помощью программы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World Machine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симулирующей протекание природных процессов  была разработана общая форма острова.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Площадь полученного острова – около 4ех квадратных километров.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717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отображения моделей такого масштаба без потери производительности требуются технологии оптимизации.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данном случае был использован «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тайлинг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» - разбиение карты ландшафта на сектора меньшего размера – тайлы.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для каждого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создаются различные уровни детализации 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LOD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ы). При рендеринге ландшафта только тайлы, близкие к наблюдателю, отображаются в высоком разрешении,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остальные теряют уровень детализации по мере отдаления от наблюдателя.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Данная технология позволяет отображать ландшафты практически любого размера.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881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Детализация ландшафта представляет из себя размещение природных объектов меньшего масштаба: водоёмы, леса, луга.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травы и деревьев был использован большой ряд 3д моделей с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шейдерной</a:t>
            </a:r>
            <a:r>
              <a:rPr lang="ru-RU" sz="12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анимацией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имитирующей движение растительности на ветру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4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водоёмов был создан реалистичный шейдер воды, учитывающий следующие визуальные эффекты: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Двигающаяся рябь на поверхности воды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Рефракция света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Поглощение света, зависящее от глубины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Отражение света в зависимости от угла, под которым наблюдается вода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Пена, появляющаяся на границах воды и в местах резкого изменения направления течения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Качественная передача перечисленных эффектов напрямую сказывается на реалистичности получаемого изображения.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возможности удобного добавления в ландшафты водоёмов, был создан инструмент, позволяющий создавать реки по сплайнам произвольной формы.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данного инструмента в разработанную сцену была добавлена река.</a:t>
            </a:r>
          </a:p>
          <a:p>
            <a:pPr lvl="0"/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71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 персонажей – другой важный аспект разработки современных видеоигр.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качестве демонстрации различных технологий анимаций персонажей на основе классов, предоставляемых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nreal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был разработан игровой персонаж,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имеющий возможность перемешаться по сцене с помощью ходьбы, бега, прыжков, ходьбы в приседе.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технологии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Blendspaces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(интерполяции поз персонажа между различными анимациями ) реализован плавный переход между медленной ходьбой, лёгким бегом и спринтом.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81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03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107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40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9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29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378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63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878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12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923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B6FA-F8B0-40B6-B0A3-09F2EF777051}" type="datetimeFigureOut">
              <a:rPr lang="en-US" smtClean="0"/>
              <a:t>6/24/2024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9343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4B95-DB6B-9B71-E71E-ACFC77DE1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881" y="1001066"/>
            <a:ext cx="9856237" cy="3160388"/>
          </a:xfrm>
        </p:spPr>
        <p:txBody>
          <a:bodyPr anchor="t">
            <a:normAutofit/>
          </a:bodyPr>
          <a:lstStyle/>
          <a:p>
            <a:r>
              <a:rPr lang="ru-RU" sz="4800" b="1" dirty="0"/>
              <a:t>Создание больших реалистичных природных ландшафтов и анимации персонажей на </a:t>
            </a:r>
            <a:r>
              <a:rPr lang="en-US" sz="4800" b="1" dirty="0"/>
              <a:t>Unreal Engine 4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415591D-693A-5348-2C7D-B99BEEC6C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455739"/>
            <a:ext cx="9144000" cy="985611"/>
          </a:xfrm>
        </p:spPr>
        <p:txBody>
          <a:bodyPr/>
          <a:lstStyle/>
          <a:p>
            <a:pPr algn="l"/>
            <a:r>
              <a:rPr lang="ru-RU" dirty="0">
                <a:latin typeface="+mj-lt"/>
              </a:rPr>
              <a:t>Студент: Фёдоров А.В. РК6-81Б</a:t>
            </a:r>
          </a:p>
          <a:p>
            <a:pPr algn="l"/>
            <a:r>
              <a:rPr lang="ru-RU" dirty="0">
                <a:latin typeface="+mj-lt"/>
              </a:rPr>
              <a:t>Научный руководитель: Витюков Ф.А.</a:t>
            </a:r>
          </a:p>
        </p:txBody>
      </p:sp>
      <p:pic>
        <p:nvPicPr>
          <p:cNvPr id="5" name="Рисунок 9">
            <a:extLst>
              <a:ext uri="{FF2B5EF4-FFF2-40B4-BE49-F238E27FC236}">
                <a16:creationId xmlns:a16="http://schemas.microsoft.com/office/drawing/2014/main" id="{52E6ECB2-091E-D86D-762A-F84B7D9E1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327" y="3702882"/>
            <a:ext cx="1722673" cy="203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38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258" y="381575"/>
            <a:ext cx="11185478" cy="1325563"/>
          </a:xfrm>
        </p:spPr>
        <p:txBody>
          <a:bodyPr/>
          <a:lstStyle/>
          <a:p>
            <a:r>
              <a:rPr lang="ru-RU" b="1" dirty="0"/>
              <a:t>Созданный персонаж</a:t>
            </a:r>
            <a:r>
              <a:rPr lang="en-US" b="1" dirty="0"/>
              <a:t>:</a:t>
            </a:r>
            <a:r>
              <a:rPr lang="ru-RU" b="1" dirty="0"/>
              <a:t> анимации перемещения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10</a:t>
            </a:fld>
            <a:r>
              <a:rPr lang="en-US" sz="1800" dirty="0"/>
              <a:t> / 18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5C60288-91B4-4B8D-AE7E-F9875402A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093" y="1469753"/>
            <a:ext cx="8309811" cy="434389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C8AB309-E383-4C31-A1C6-88BF7CC520BC}"/>
              </a:ext>
            </a:extLst>
          </p:cNvPr>
          <p:cNvSpPr/>
          <p:nvPr/>
        </p:nvSpPr>
        <p:spPr>
          <a:xfrm>
            <a:off x="2582392" y="5846544"/>
            <a:ext cx="702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8 – Разработанные для четырех основных направлений позы персонажа, держащего оружие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450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099" y="365124"/>
            <a:ext cx="11353800" cy="1325563"/>
          </a:xfrm>
        </p:spPr>
        <p:txBody>
          <a:bodyPr/>
          <a:lstStyle/>
          <a:p>
            <a:r>
              <a:rPr lang="ru-RU" b="1" dirty="0"/>
              <a:t>Созданный персонаж</a:t>
            </a:r>
            <a:r>
              <a:rPr lang="en-US" b="1" dirty="0"/>
              <a:t>:</a:t>
            </a:r>
            <a:r>
              <a:rPr lang="ru-RU" b="1" dirty="0"/>
              <a:t> анимации перемещения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11</a:t>
            </a:fld>
            <a:r>
              <a:rPr lang="en-US" sz="1800" dirty="0"/>
              <a:t> / 18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D8C5B6A-8D00-4265-90A7-B568584E7C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463" y="2605300"/>
            <a:ext cx="8791074" cy="2836437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59FB9F1-6A7F-4CD0-BA54-CA5DCEF6C3E2}"/>
              </a:ext>
            </a:extLst>
          </p:cNvPr>
          <p:cNvSpPr/>
          <p:nvPr/>
        </p:nvSpPr>
        <p:spPr>
          <a:xfrm>
            <a:off x="2377677" y="5529711"/>
            <a:ext cx="70272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9 – Весовые функции </a:t>
            </a:r>
            <a:r>
              <a:rPr lang="ru-RU" u="sng" dirty="0"/>
              <a:t>для четырех основных направлений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761070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C6871-B807-E9CE-CA24-9486BE37B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118" y="230905"/>
            <a:ext cx="8771405" cy="1325563"/>
          </a:xfrm>
        </p:spPr>
        <p:txBody>
          <a:bodyPr/>
          <a:lstStyle/>
          <a:p>
            <a:r>
              <a:rPr lang="ru-RU" b="1" dirty="0"/>
              <a:t>Созданный персонаж</a:t>
            </a:r>
            <a:r>
              <a:rPr lang="en-US" b="1" dirty="0"/>
              <a:t>:</a:t>
            </a:r>
            <a:r>
              <a:rPr lang="ru-RU" b="1" dirty="0"/>
              <a:t> анимации боя</a:t>
            </a:r>
            <a:endParaRPr lang="en-US" b="1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ECD42D49-71B6-A618-50AD-31588FD1F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12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D61B295-4175-425E-8349-FE5F68420FE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9118" y="1556468"/>
            <a:ext cx="8829046" cy="374506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B3CE820-AC98-403F-89BC-C055810FA00D}"/>
              </a:ext>
            </a:extLst>
          </p:cNvPr>
          <p:cNvSpPr/>
          <p:nvPr/>
        </p:nvSpPr>
        <p:spPr>
          <a:xfrm>
            <a:off x="2640035" y="5505775"/>
            <a:ext cx="702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10 – Траектории атак персонажа, проводимые в произвольных направлениях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925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F1189-04F3-1DCB-88D0-7A1CCBA1F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478" y="365125"/>
            <a:ext cx="12055522" cy="1325563"/>
          </a:xfrm>
        </p:spPr>
        <p:txBody>
          <a:bodyPr/>
          <a:lstStyle/>
          <a:p>
            <a:r>
              <a:rPr lang="ru-RU" b="1" dirty="0"/>
              <a:t>Схема поведения персонажа, контролируемого ИИ</a:t>
            </a:r>
            <a:endParaRPr lang="en-US" b="1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D6BA387-2106-8280-2CAF-1F7011087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13</a:t>
            </a:fld>
            <a:r>
              <a:rPr lang="en-US" sz="1800" dirty="0"/>
              <a:t> / 18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7DDEF09-65CE-4FF3-9AA7-E9042CE3167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740340" y="1690688"/>
            <a:ext cx="8711320" cy="366319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EF7694D-CCBD-4C4F-AADE-F531DE30D3E8}"/>
              </a:ext>
            </a:extLst>
          </p:cNvPr>
          <p:cNvSpPr/>
          <p:nvPr/>
        </p:nvSpPr>
        <p:spPr>
          <a:xfrm>
            <a:off x="2701663" y="5531258"/>
            <a:ext cx="702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11 – Схема поведения персонажа-врага, контролируемого ИИ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513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CA7E7-B864-C764-8173-E5DDDE7B5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/>
              <a:t>Созданные персонажи в природной сцене</a:t>
            </a:r>
            <a:endParaRPr lang="en-US" sz="4000" b="1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EC13A47-4106-991B-9237-8E9690547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14</a:t>
            </a:fld>
            <a:r>
              <a:rPr lang="en-US" sz="1800" dirty="0"/>
              <a:t> / 18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803EB3B-50F7-43C4-8D1C-3B47663D3F5E}"/>
              </a:ext>
            </a:extLst>
          </p:cNvPr>
          <p:cNvPicPr/>
          <p:nvPr/>
        </p:nvPicPr>
        <p:blipFill rotWithShape="1">
          <a:blip r:embed="rId3"/>
          <a:srcRect l="14157" t="6779" r="2696" b="6271"/>
          <a:stretch/>
        </p:blipFill>
        <p:spPr bwMode="auto">
          <a:xfrm>
            <a:off x="904031" y="1690687"/>
            <a:ext cx="3082214" cy="39263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BEFBE2C-AC3C-45EB-81FE-569C865BDB3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373896" y="1690688"/>
            <a:ext cx="6979904" cy="3926332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3CDD25A-F6B4-4CE3-92EC-BD150B2019AE}"/>
              </a:ext>
            </a:extLst>
          </p:cNvPr>
          <p:cNvSpPr/>
          <p:nvPr/>
        </p:nvSpPr>
        <p:spPr>
          <a:xfrm>
            <a:off x="904031" y="5802019"/>
            <a:ext cx="10449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12 – Разработанные анимированные персонажи в большой природной сцене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666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D76A-2BDC-D8F4-A80A-9C74B3AF4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Заключение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6F5F6-2517-D14B-FD87-6BCA38DBC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В результате работы выполнены следующие задачи:</a:t>
            </a:r>
            <a:endParaRPr lang="en-US" dirty="0">
              <a:latin typeface="+mj-lt"/>
            </a:endParaRPr>
          </a:p>
          <a:p>
            <a:pPr lvl="1"/>
            <a:r>
              <a:rPr lang="ru-RU" dirty="0"/>
              <a:t>Изучен полный цикл создания природных ландшафтов</a:t>
            </a:r>
            <a:r>
              <a:rPr lang="en-US" dirty="0"/>
              <a:t>;</a:t>
            </a:r>
          </a:p>
          <a:p>
            <a:pPr lvl="1"/>
            <a:r>
              <a:rPr lang="ru-RU" dirty="0"/>
              <a:t>Разработан массивный природный ландшафт в </a:t>
            </a:r>
            <a:r>
              <a:rPr lang="en-US" dirty="0"/>
              <a:t>UE4;</a:t>
            </a:r>
          </a:p>
          <a:p>
            <a:pPr lvl="1"/>
            <a:r>
              <a:rPr lang="ru-RU" dirty="0"/>
              <a:t>Создан анимированный персонаж;</a:t>
            </a:r>
          </a:p>
          <a:p>
            <a:pPr lvl="1"/>
            <a:r>
              <a:rPr lang="ru-RU" dirty="0"/>
              <a:t>Разработана оригинальная боевую систему, демонстрирующая технологии анимации.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3AA7D-4100-8077-4ED6-31F0C8857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15</a:t>
            </a:fld>
            <a:r>
              <a:rPr lang="en-US" sz="1800" dirty="0"/>
              <a:t> / 18</a:t>
            </a:r>
          </a:p>
        </p:txBody>
      </p:sp>
    </p:spTree>
    <p:extLst>
      <p:ext uri="{BB962C8B-B14F-4D97-AF65-F5344CB8AC3E}">
        <p14:creationId xmlns:p14="http://schemas.microsoft.com/office/powerpoint/2010/main" val="4187530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28614-BE86-F279-8B7C-CAB2F12BA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Постановка задачи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E68FA-81CD-10EB-69E4-34BEF4008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25885"/>
          </a:xfrm>
        </p:spPr>
        <p:txBody>
          <a:bodyPr/>
          <a:lstStyle/>
          <a:p>
            <a:r>
              <a:rPr lang="ru-RU" dirty="0">
                <a:latin typeface="+mj-lt"/>
              </a:rPr>
              <a:t>Цель работы: разработать большой реалистичный природный ландшафт и создать анимированного персонажа с использованием трёхмерного движка </a:t>
            </a:r>
            <a:r>
              <a:rPr lang="en-US" dirty="0">
                <a:latin typeface="+mj-lt"/>
              </a:rPr>
              <a:t>Unreal Engine 4</a:t>
            </a: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Задачи:</a:t>
            </a:r>
          </a:p>
          <a:p>
            <a:pPr lvl="1"/>
            <a:r>
              <a:rPr lang="ru-RU" dirty="0">
                <a:latin typeface="+mj-lt"/>
              </a:rPr>
              <a:t>изучить полный цикл создания природных ландшафтов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Разработать массивный природный ландшафт в </a:t>
            </a:r>
            <a:r>
              <a:rPr lang="en-US" dirty="0">
                <a:latin typeface="+mj-lt"/>
              </a:rPr>
              <a:t>UE4;</a:t>
            </a:r>
          </a:p>
          <a:p>
            <a:pPr lvl="1"/>
            <a:r>
              <a:rPr lang="ru-RU" dirty="0">
                <a:latin typeface="+mj-lt"/>
              </a:rPr>
              <a:t>Разработать анимированного игрового персонажа</a:t>
            </a:r>
            <a:r>
              <a:rPr lang="en-US" dirty="0">
                <a:latin typeface="+mj-lt"/>
              </a:rPr>
              <a:t>;</a:t>
            </a:r>
            <a:endParaRPr lang="ru-RU" dirty="0">
              <a:latin typeface="+mj-lt"/>
            </a:endParaRPr>
          </a:p>
          <a:p>
            <a:pPr lvl="1"/>
            <a:r>
              <a:rPr lang="ru-RU" dirty="0">
                <a:latin typeface="+mj-lt"/>
              </a:rPr>
              <a:t>Разработать боевую систему, демонстрирующую технологии анимации.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286BBDF-AC08-2D08-DF92-2A85D79EE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2</a:t>
            </a:fld>
            <a:r>
              <a:rPr lang="en-US" sz="1800" dirty="0"/>
              <a:t> / 18</a:t>
            </a:r>
          </a:p>
        </p:txBody>
      </p:sp>
    </p:spTree>
    <p:extLst>
      <p:ext uri="{BB962C8B-B14F-4D97-AF65-F5344CB8AC3E}">
        <p14:creationId xmlns:p14="http://schemas.microsoft.com/office/powerpoint/2010/main" val="1260035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AF92A-337D-7577-875D-6040E106F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Актуальность работы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3DA2B-A517-EBA1-84A8-B71880851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4391"/>
            <a:ext cx="10515600" cy="4351338"/>
          </a:xfrm>
        </p:spPr>
        <p:txBody>
          <a:bodyPr/>
          <a:lstStyle/>
          <a:p>
            <a:r>
              <a:rPr lang="ru-RU" dirty="0">
                <a:latin typeface="+mj-lt"/>
              </a:rPr>
              <a:t>Стремительное развитие российской индустрии видеоигр</a:t>
            </a:r>
            <a:r>
              <a:rPr lang="en-US" dirty="0">
                <a:latin typeface="+mj-lt"/>
              </a:rPr>
              <a:t>;</a:t>
            </a:r>
          </a:p>
          <a:p>
            <a:r>
              <a:rPr lang="ru-RU" dirty="0">
                <a:latin typeface="+mj-lt"/>
              </a:rPr>
              <a:t>Рассматриваемые технологии используются в подавляющем большинстве современных проектов.</a:t>
            </a:r>
          </a:p>
          <a:p>
            <a:endParaRPr lang="ru-RU" dirty="0">
              <a:latin typeface="+mj-lt"/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95C89932-CF56-C25B-B2BD-49887012D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3</a:t>
            </a:fld>
            <a:r>
              <a:rPr lang="en-US" sz="1800" dirty="0"/>
              <a:t> / </a:t>
            </a:r>
            <a:r>
              <a:rPr lang="ru-RU" sz="1800" dirty="0"/>
              <a:t>1</a:t>
            </a:r>
            <a:r>
              <a:rPr lang="en-US" sz="1800" dirty="0"/>
              <a:t>8</a:t>
            </a:r>
          </a:p>
        </p:txBody>
      </p:sp>
      <p:pic>
        <p:nvPicPr>
          <p:cNvPr id="1026" name="Picture 2" descr="Купить игру Смута на ПК. Скачать игру Смута официально">
            <a:extLst>
              <a:ext uri="{FF2B5EF4-FFF2-40B4-BE49-F238E27FC236}">
                <a16:creationId xmlns:a16="http://schemas.microsoft.com/office/drawing/2014/main" id="{AF6D36F2-274C-43E1-AF60-350792F758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47"/>
          <a:stretch/>
        </p:blipFill>
        <p:spPr bwMode="auto">
          <a:xfrm>
            <a:off x="697421" y="3261666"/>
            <a:ext cx="3849694" cy="2539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tomic Heart — Википедия">
            <a:extLst>
              <a:ext uri="{FF2B5EF4-FFF2-40B4-BE49-F238E27FC236}">
                <a16:creationId xmlns:a16="http://schemas.microsoft.com/office/drawing/2014/main" id="{5E0E81BE-9A3E-4F54-A43D-C51316F5AD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00"/>
          <a:stretch/>
        </p:blipFill>
        <p:spPr bwMode="auto">
          <a:xfrm>
            <a:off x="4951922" y="3244501"/>
            <a:ext cx="1973323" cy="258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Передний край — гайды, новости, статьи, обзоры, трейлеры, секреты Передний  край | VK Play">
            <a:extLst>
              <a:ext uri="{FF2B5EF4-FFF2-40B4-BE49-F238E27FC236}">
                <a16:creationId xmlns:a16="http://schemas.microsoft.com/office/drawing/2014/main" id="{E4A642B3-17BD-4090-B81C-B1ED6F020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197" y="3244501"/>
            <a:ext cx="4273161" cy="2581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 1">
            <a:extLst>
              <a:ext uri="{FF2B5EF4-FFF2-40B4-BE49-F238E27FC236}">
                <a16:creationId xmlns:a16="http://schemas.microsoft.com/office/drawing/2014/main" id="{B19CC538-3527-4DA8-9393-682338895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0300" y="2959954"/>
            <a:ext cx="3154279" cy="210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E126A5F-177B-4FCE-8522-DCE88BE8448A}"/>
              </a:ext>
            </a:extLst>
          </p:cNvPr>
          <p:cNvSpPr/>
          <p:nvPr/>
        </p:nvSpPr>
        <p:spPr>
          <a:xfrm>
            <a:off x="3697426" y="5909627"/>
            <a:ext cx="4797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1 – </a:t>
            </a:r>
            <a:r>
              <a:rPr lang="ru-RU" dirty="0">
                <a:latin typeface="+mj-lt"/>
              </a:rPr>
              <a:t>Современные</a:t>
            </a:r>
            <a:r>
              <a:rPr lang="ru-RU" dirty="0"/>
              <a:t> российские проекты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339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A788A-F698-F8E4-6580-843D26268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Основные понятия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06C43-CB18-3E75-EA13-82482E253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LOD/Level Of Detail </a:t>
            </a:r>
            <a:r>
              <a:rPr lang="ru-RU" dirty="0">
                <a:latin typeface="+mj-lt"/>
              </a:rPr>
              <a:t>– уровень детализации 3д модели. Одна модель может содержать несколько </a:t>
            </a:r>
            <a:r>
              <a:rPr lang="en-US" dirty="0">
                <a:latin typeface="+mj-lt"/>
              </a:rPr>
              <a:t>LOD</a:t>
            </a:r>
            <a:r>
              <a:rPr lang="ru-RU" dirty="0">
                <a:latin typeface="+mj-lt"/>
              </a:rPr>
              <a:t>, отличающихся по визуальному качеству и производительности</a:t>
            </a:r>
            <a:r>
              <a:rPr lang="en-US" dirty="0">
                <a:latin typeface="+mj-lt"/>
              </a:rPr>
              <a:t>;</a:t>
            </a: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Тайлы </a:t>
            </a:r>
            <a:r>
              <a:rPr lang="en-US" dirty="0">
                <a:latin typeface="+mj-lt"/>
              </a:rPr>
              <a:t>(Tiles</a:t>
            </a:r>
            <a:r>
              <a:rPr lang="ru-RU" dirty="0">
                <a:latin typeface="+mj-lt"/>
              </a:rPr>
              <a:t>) – небольшие сегменты карты ландшафта, которые возможно рендерить по отдельности</a:t>
            </a:r>
            <a:r>
              <a:rPr lang="en-US" dirty="0">
                <a:latin typeface="+mj-lt"/>
              </a:rPr>
              <a:t>;</a:t>
            </a:r>
          </a:p>
          <a:p>
            <a:r>
              <a:rPr lang="ru-RU" dirty="0">
                <a:latin typeface="+mj-lt"/>
              </a:rPr>
              <a:t>??</a:t>
            </a:r>
          </a:p>
          <a:p>
            <a:pPr marL="0" indent="0">
              <a:buNone/>
            </a:pPr>
            <a:endParaRPr lang="ru-RU" dirty="0">
              <a:latin typeface="+mj-lt"/>
            </a:endParaRPr>
          </a:p>
          <a:p>
            <a:endParaRPr lang="ru-RU" dirty="0">
              <a:latin typeface="+mj-lt"/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7D0CF0-F6D0-CAF5-AFF9-B8F8E2DBC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4</a:t>
            </a:fld>
            <a:r>
              <a:rPr lang="en-US" sz="1800" dirty="0"/>
              <a:t> / 18</a:t>
            </a:r>
          </a:p>
        </p:txBody>
      </p:sp>
    </p:spTree>
    <p:extLst>
      <p:ext uri="{BB962C8B-B14F-4D97-AF65-F5344CB8AC3E}">
        <p14:creationId xmlns:p14="http://schemas.microsoft.com/office/powerpoint/2010/main" val="3279639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53608-9E2D-ADBA-BF0D-9095A45C4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Разработка карты 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C6D04F-1419-9CCE-D0E5-791DB8850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5</a:t>
            </a:fld>
            <a:r>
              <a:rPr lang="en-US" sz="1800" dirty="0"/>
              <a:t> / 18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2E56614-2185-4372-B84F-597B0BDD99E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31" y="2053429"/>
            <a:ext cx="5334695" cy="2696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1185838-95F7-4A3A-AE85-F8EFEAECC393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90688"/>
            <a:ext cx="5756275" cy="305879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F376B3E2-19E7-409E-96F2-2F0E71B25A94}"/>
              </a:ext>
            </a:extLst>
          </p:cNvPr>
          <p:cNvSpPr/>
          <p:nvPr/>
        </p:nvSpPr>
        <p:spPr>
          <a:xfrm>
            <a:off x="4282109" y="4918369"/>
            <a:ext cx="36277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2 – </a:t>
            </a:r>
            <a:r>
              <a:rPr lang="ru-RU" dirty="0">
                <a:latin typeface="+mj-lt"/>
              </a:rPr>
              <a:t>Ландшафт острова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224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868F2-BBF3-0E66-539B-10FE35148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Повышение производительности при рендеринге большого ландшафта</a:t>
            </a:r>
            <a:endParaRPr lang="en-US" b="1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C03A515B-5E76-A881-7B82-33F43AA40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6</a:t>
            </a:fld>
            <a:r>
              <a:rPr lang="en-US" sz="1800" dirty="0"/>
              <a:t> / 18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9AB5E32E-96DF-4C5F-A457-B79D88F62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9653" cy="4351338"/>
          </a:xfrm>
        </p:spPr>
        <p:txBody>
          <a:bodyPr/>
          <a:lstStyle/>
          <a:p>
            <a:r>
              <a:rPr lang="ru-RU" dirty="0"/>
              <a:t>Тайлинг</a:t>
            </a:r>
          </a:p>
          <a:p>
            <a:r>
              <a:rPr lang="ru-RU" dirty="0"/>
              <a:t>Использование </a:t>
            </a:r>
            <a:r>
              <a:rPr lang="en-US" dirty="0"/>
              <a:t>LOD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09E617F-495E-48C6-A645-25FC05B0FBD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034" y="1825625"/>
            <a:ext cx="3540703" cy="335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EF08EBA-2991-4392-B72C-38AB1434E027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332" y="1825624"/>
            <a:ext cx="3540702" cy="33559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8B50816-DCE0-4253-B193-B32E30C95E72}"/>
              </a:ext>
            </a:extLst>
          </p:cNvPr>
          <p:cNvSpPr/>
          <p:nvPr/>
        </p:nvSpPr>
        <p:spPr>
          <a:xfrm>
            <a:off x="5277853" y="5399642"/>
            <a:ext cx="59502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3 – </a:t>
            </a:r>
            <a:r>
              <a:rPr lang="ru-RU" dirty="0">
                <a:latin typeface="+mj-lt"/>
              </a:rPr>
              <a:t>Разделение карты</a:t>
            </a:r>
            <a:r>
              <a:rPr lang="en-US" dirty="0">
                <a:latin typeface="+mj-lt"/>
              </a:rPr>
              <a:t> </a:t>
            </a:r>
            <a:r>
              <a:rPr lang="ru-RU" dirty="0">
                <a:latin typeface="+mj-lt"/>
              </a:rPr>
              <a:t>ландшафта на тайлы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916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Детализация ландшафта</a:t>
            </a:r>
            <a:r>
              <a:rPr lang="en-US" b="1" dirty="0"/>
              <a:t>: </a:t>
            </a:r>
            <a:r>
              <a:rPr lang="ru-RU" b="1" dirty="0"/>
              <a:t>озеленение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7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F18BC11-C602-4825-A3DC-8AE94DA9354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148" y="2193289"/>
            <a:ext cx="5510530" cy="296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353C236-3EE1-43D3-B095-18F8F11D1DF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4324" y="2193290"/>
            <a:ext cx="5510528" cy="296227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71498EC-5056-4FF2-87C4-187F17707321}"/>
              </a:ext>
            </a:extLst>
          </p:cNvPr>
          <p:cNvSpPr/>
          <p:nvPr/>
        </p:nvSpPr>
        <p:spPr>
          <a:xfrm>
            <a:off x="3127688" y="5386625"/>
            <a:ext cx="82261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4 – </a:t>
            </a:r>
            <a:r>
              <a:rPr lang="ru-RU" dirty="0">
                <a:latin typeface="+mj-lt"/>
              </a:rPr>
              <a:t>Добавление в сцену 3д моделей травы и деревьев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495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Детализация ландшафта</a:t>
            </a:r>
            <a:r>
              <a:rPr lang="en-US" b="1" dirty="0"/>
              <a:t>: </a:t>
            </a:r>
            <a:r>
              <a:rPr lang="ru-RU" b="1" dirty="0"/>
              <a:t>водоёмы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8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928212-615A-4F6E-A320-065A528F64F7}"/>
              </a:ext>
            </a:extLst>
          </p:cNvPr>
          <p:cNvPicPr/>
          <p:nvPr/>
        </p:nvPicPr>
        <p:blipFill rotWithShape="1">
          <a:blip r:embed="rId3"/>
          <a:srcRect l="4455" r="4818"/>
          <a:stretch/>
        </p:blipFill>
        <p:spPr>
          <a:xfrm>
            <a:off x="838200" y="1887986"/>
            <a:ext cx="4290392" cy="30820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C97518-1BE8-4151-94B0-0BB3BDC6CA9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1681" y="1887987"/>
            <a:ext cx="5837522" cy="30820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3BB5683-2560-411A-9188-540EB4B2CBAC}"/>
              </a:ext>
            </a:extLst>
          </p:cNvPr>
          <p:cNvSpPr/>
          <p:nvPr/>
        </p:nvSpPr>
        <p:spPr>
          <a:xfrm>
            <a:off x="838199" y="5167309"/>
            <a:ext cx="42903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5 – </a:t>
            </a:r>
            <a:r>
              <a:rPr lang="ru-RU" dirty="0">
                <a:latin typeface="+mj-lt"/>
              </a:rPr>
              <a:t>Инструмент для создания рек по сплайнам, задаваемых пользователем</a:t>
            </a:r>
            <a:endParaRPr lang="en-US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62EB99F-6858-431E-903E-34890DDA151F}"/>
              </a:ext>
            </a:extLst>
          </p:cNvPr>
          <p:cNvSpPr/>
          <p:nvPr/>
        </p:nvSpPr>
        <p:spPr>
          <a:xfrm>
            <a:off x="5631681" y="5201516"/>
            <a:ext cx="58375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6 – </a:t>
            </a:r>
            <a:r>
              <a:rPr lang="ru-RU" dirty="0">
                <a:latin typeface="+mj-lt"/>
              </a:rPr>
              <a:t>Река, встроенная в природную сцену с помощью разработанного инструмента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225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099" y="381575"/>
            <a:ext cx="11353800" cy="1325563"/>
          </a:xfrm>
        </p:spPr>
        <p:txBody>
          <a:bodyPr/>
          <a:lstStyle/>
          <a:p>
            <a:r>
              <a:rPr lang="ru-RU" b="1" dirty="0"/>
              <a:t>Созданный персонаж</a:t>
            </a:r>
            <a:r>
              <a:rPr lang="en-US" b="1" dirty="0"/>
              <a:t>:</a:t>
            </a:r>
            <a:r>
              <a:rPr lang="ru-RU" b="1" dirty="0"/>
              <a:t> анимации перемещения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9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26047A6-8122-45B9-9BF6-7146D0C9A55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394" y="1816451"/>
            <a:ext cx="7027211" cy="322509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81792BE-B825-4A56-AA29-CD54E35BE1E6}"/>
              </a:ext>
            </a:extLst>
          </p:cNvPr>
          <p:cNvSpPr/>
          <p:nvPr/>
        </p:nvSpPr>
        <p:spPr>
          <a:xfrm>
            <a:off x="2582394" y="5167312"/>
            <a:ext cx="702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7 – </a:t>
            </a:r>
            <a:r>
              <a:rPr lang="ru-RU" dirty="0">
                <a:latin typeface="+mj-lt"/>
              </a:rPr>
              <a:t>Плавный переход между различными анимациями ходьбы и бега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955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1488</TotalTime>
  <Words>1168</Words>
  <Application>Microsoft Office PowerPoint</Application>
  <PresentationFormat>Широкоэкранный</PresentationFormat>
  <Paragraphs>136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Symbol</vt:lpstr>
      <vt:lpstr>Office Theme</vt:lpstr>
      <vt:lpstr>Создание больших реалистичных природных ландшафтов и анимации персонажей на Unreal Engine 4</vt:lpstr>
      <vt:lpstr>Постановка задачи</vt:lpstr>
      <vt:lpstr>Актуальность работы</vt:lpstr>
      <vt:lpstr>Основные понятия</vt:lpstr>
      <vt:lpstr>Разработка карты </vt:lpstr>
      <vt:lpstr>Повышение производительности при рендеринге большого ландшафта</vt:lpstr>
      <vt:lpstr>Детализация ландшафта: озеленение</vt:lpstr>
      <vt:lpstr>Детализация ландшафта: водоёмы</vt:lpstr>
      <vt:lpstr>Созданный персонаж: анимации перемещения</vt:lpstr>
      <vt:lpstr>Созданный персонаж: анимации перемещения</vt:lpstr>
      <vt:lpstr>Созданный персонаж: анимации перемещения</vt:lpstr>
      <vt:lpstr>Созданный персонаж: анимации боя</vt:lpstr>
      <vt:lpstr>Схема поведения персонажа, контролируемого ИИ</vt:lpstr>
      <vt:lpstr>Созданные персонажи в природной сцене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Fuck it all!</dc:title>
  <dc:creator>Elizaveta Kotelnikova</dc:creator>
  <cp:lastModifiedBy>admin</cp:lastModifiedBy>
  <cp:revision>241</cp:revision>
  <dcterms:created xsi:type="dcterms:W3CDTF">2022-06-19T16:44:14Z</dcterms:created>
  <dcterms:modified xsi:type="dcterms:W3CDTF">2024-06-23T21:18:28Z</dcterms:modified>
</cp:coreProperties>
</file>

<file path=docProps/thumbnail.jpeg>
</file>